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  <p:sldMasterId id="2147483684" r:id="rId5"/>
  </p:sldMasterIdLst>
  <p:notesMasterIdLst>
    <p:notesMasterId r:id="rId18"/>
  </p:notesMasterIdLst>
  <p:sldIdLst>
    <p:sldId id="256" r:id="rId6"/>
    <p:sldId id="306" r:id="rId7"/>
    <p:sldId id="319" r:id="rId8"/>
    <p:sldId id="324" r:id="rId9"/>
    <p:sldId id="325" r:id="rId10"/>
    <p:sldId id="326" r:id="rId11"/>
    <p:sldId id="322" r:id="rId12"/>
    <p:sldId id="257" r:id="rId13"/>
    <p:sldId id="323" r:id="rId14"/>
    <p:sldId id="327" r:id="rId15"/>
    <p:sldId id="320" r:id="rId16"/>
    <p:sldId id="305" r:id="rId17"/>
  </p:sldIdLst>
  <p:sldSz cx="9144000" cy="5143500" type="screen16x9"/>
  <p:notesSz cx="6858000" cy="9144000"/>
  <p:embeddedFontLst>
    <p:embeddedFont>
      <p:font typeface="Avenir Next LT Pro" panose="020B0504020202020204" pitchFamily="34" charset="0"/>
      <p:regular r:id="rId19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edium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E15"/>
    <a:srgbClr val="C8E1FF"/>
    <a:srgbClr val="001633"/>
    <a:srgbClr val="518D99"/>
    <a:srgbClr val="00717D"/>
    <a:srgbClr val="D28EBD"/>
    <a:srgbClr val="8F730B"/>
    <a:srgbClr val="E6C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C7C61-9DBF-E668-1AA9-63ABCB695662}" v="1" dt="2022-09-09T10:20:09.993"/>
    <p1510:client id="{35EFD8B1-4468-4958-B98C-E2ED991643EE}" v="60" dt="2022-09-06T12:58:08.187"/>
    <p1510:client id="{482F50E4-8652-4EE4-B1CA-A0C01C4F6903}" v="15" dt="2022-09-07T08:53:42.348"/>
    <p1510:client id="{81CB2C08-F479-4DD2-8683-75A36CFB5C98}" v="6" dt="2022-09-06T13:12:29.527"/>
  </p1510:revLst>
</p1510:revInfo>
</file>

<file path=ppt/tableStyles.xml><?xml version="1.0" encoding="utf-8"?>
<a:tblStyleLst xmlns:a="http://schemas.openxmlformats.org/drawingml/2006/main" def="{D802FE9E-D77D-43BE-9402-BB6BBE71504C}">
  <a:tblStyle styleId="{D802FE9E-D77D-43BE-9402-BB6BBE7150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03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811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51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282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69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112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54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 preserve="1">
  <p:cSld name="Title + Bullet Poin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00717D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2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518D99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39514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 preserve="1">
  <p:cSld name="Big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548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0163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00717D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83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291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8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17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768C072-F8AF-AA0B-F8CC-5E284FC6D4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321824" y="4276922"/>
            <a:ext cx="788009" cy="76381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A522B584-8763-1A96-8265-94812ADFC1C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30692" y="4276922"/>
            <a:ext cx="756418" cy="7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8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nBGmbH/BizzSummit2022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power-apps/guidance/fusion-dev-ebook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svg"/><Relationship Id="rId10" Type="http://schemas.microsoft.com/office/2007/relationships/hdphoto" Target="../media/hdphoto1.wdp"/><Relationship Id="rId19" Type="http://schemas.openxmlformats.org/officeDocument/2006/relationships/image" Target="../media/image21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00739" y="2404376"/>
            <a:ext cx="5228272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latin typeface="Avenir Next LT Pro" panose="020B0504020202020204" pitchFamily="34" charset="0"/>
              </a:rPr>
              <a:t>Crea aplicaciones basadas en </a:t>
            </a:r>
            <a:r>
              <a:rPr lang="es-ES" sz="2800" err="1">
                <a:latin typeface="Avenir Next LT Pro" panose="020B0504020202020204" pitchFamily="34" charset="0"/>
              </a:rPr>
              <a:t>Fusion</a:t>
            </a:r>
            <a:r>
              <a:rPr lang="es-ES" sz="2800">
                <a:latin typeface="Avenir Next LT Pro" panose="020B0504020202020204" pitchFamily="34" charset="0"/>
              </a:rPr>
              <a:t> </a:t>
            </a:r>
            <a:r>
              <a:rPr lang="es-ES" sz="2800" err="1">
                <a:latin typeface="Avenir Next LT Pro" panose="020B0504020202020204" pitchFamily="34" charset="0"/>
              </a:rPr>
              <a:t>Teams</a:t>
            </a:r>
            <a:endParaRPr lang="es-ES" sz="2800"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1B061-E7F8-4049-B1F0-C73B691A3AF1}"/>
              </a:ext>
            </a:extLst>
          </p:cNvPr>
          <p:cNvSpPr txBox="1"/>
          <p:nvPr/>
        </p:nvSpPr>
        <p:spPr>
          <a:xfrm>
            <a:off x="2100739" y="3218082"/>
            <a:ext cx="52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Javier Segura – Ferran Chopo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BD6650D-E97A-F82C-63B8-082DBD5B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39" y="263477"/>
            <a:ext cx="2121522" cy="2056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DBE15"/>
                </a:solidFill>
                <a:latin typeface="Avenir Next LT Pro" panose="020B0504020202020204" pitchFamily="34" charset="0"/>
              </a:rPr>
              <a:t>Referencias</a:t>
            </a:r>
            <a:endParaRPr b="1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729299" y="1087113"/>
            <a:ext cx="6804243" cy="747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 algn="l">
              <a:buNone/>
            </a:pPr>
            <a:endParaRPr lang="es-ES" sz="1400" b="1" i="0">
              <a:solidFill>
                <a:srgbClr val="FFFFFF"/>
              </a:solidFill>
              <a:effectLst/>
              <a:latin typeface="Roboto"/>
            </a:endParaRPr>
          </a:p>
          <a:p>
            <a:endParaRPr lang="es-ES" b="1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155575" indent="0" algn="l">
              <a:buNone/>
            </a:pPr>
            <a:endParaRPr lang="es-ES" b="0" i="0">
              <a:solidFill>
                <a:schemeClr val="bg1"/>
              </a:solidFill>
              <a:effectLst/>
              <a:latin typeface="Roboto Medium" panose="020B0604020202020204" charset="0"/>
              <a:ea typeface="Roboto Medium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1;p39">
            <a:extLst>
              <a:ext uri="{FF2B5EF4-FFF2-40B4-BE49-F238E27FC236}">
                <a16:creationId xmlns:a16="http://schemas.microsoft.com/office/drawing/2014/main" id="{88A58AAB-5EDC-84D2-C0C2-4BA1F390F031}"/>
              </a:ext>
            </a:extLst>
          </p:cNvPr>
          <p:cNvSpPr txBox="1">
            <a:spLocks/>
          </p:cNvSpPr>
          <p:nvPr/>
        </p:nvSpPr>
        <p:spPr>
          <a:xfrm>
            <a:off x="881699" y="1239513"/>
            <a:ext cx="6804243" cy="747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>
                <a:solidFill>
                  <a:srgbClr val="FFFFFF"/>
                </a:solidFill>
                <a:latin typeface="Roboto"/>
              </a:rPr>
              <a:t>Repositorio GitHub: </a:t>
            </a:r>
            <a:r>
              <a:rPr lang="es-ES">
                <a:solidFill>
                  <a:srgbClr val="FFFFFF"/>
                </a:solidFill>
                <a:latin typeface="Roboto"/>
                <a:hlinkClick r:id="rId3"/>
              </a:rPr>
              <a:t>https://github.com/PlanBGmbH/BizzSummit2022/</a:t>
            </a:r>
            <a:endParaRPr lang="es-ES">
              <a:solidFill>
                <a:srgbClr val="FFFFFF"/>
              </a:solidFill>
              <a:latin typeface="Roboto"/>
            </a:endParaRPr>
          </a:p>
          <a:p>
            <a:pPr marL="155575" indent="0">
              <a:buNone/>
            </a:pPr>
            <a:endParaRPr lang="es-ES">
              <a:solidFill>
                <a:srgbClr val="FFFFFF"/>
              </a:solidFill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FFFFFF"/>
                </a:solidFill>
                <a:latin typeface="Roboto"/>
              </a:rPr>
              <a:t>Ebook</a:t>
            </a:r>
            <a:r>
              <a:rPr lang="en-US">
                <a:solidFill>
                  <a:srgbClr val="FFFFFF"/>
                </a:solidFill>
                <a:latin typeface="Roboto"/>
              </a:rPr>
              <a:t>: Fusion development approach to building apps using Power Apps: </a:t>
            </a:r>
            <a:r>
              <a:rPr lang="en-US">
                <a:solidFill>
                  <a:srgbClr val="FFFFFF"/>
                </a:solidFill>
                <a:latin typeface="Roboto"/>
                <a:hlinkClick r:id="rId4"/>
              </a:rPr>
              <a:t>https://docs.microsoft.com/en-us/power-apps/guidance/fusion-dev-ebook/</a:t>
            </a:r>
            <a:endParaRPr lang="en-US">
              <a:solidFill>
                <a:srgbClr val="FFFFFF"/>
              </a:solidFill>
              <a:latin typeface="Roboto"/>
            </a:endParaRPr>
          </a:p>
          <a:p>
            <a:pPr marL="155575" indent="0">
              <a:buFont typeface="Arial"/>
              <a:buNone/>
            </a:pPr>
            <a:endParaRPr lang="es-ES" b="1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endParaRPr lang="es-ES" b="1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155575" indent="0">
              <a:buFont typeface="Arial"/>
              <a:buNone/>
            </a:pPr>
            <a:endParaRPr lang="es-ES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0" indent="0">
              <a:spcAft>
                <a:spcPts val="1600"/>
              </a:spcAft>
              <a:buFont typeface="Arial"/>
              <a:buNone/>
            </a:pPr>
            <a:endParaRPr lang="es-ES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975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752AC1-860A-F102-14BF-F1FC22D88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/>
              <a:t>GRACIAS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072E45-9EDD-2E63-F6CD-D581108756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5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2;p38">
            <a:extLst>
              <a:ext uri="{FF2B5EF4-FFF2-40B4-BE49-F238E27FC236}">
                <a16:creationId xmlns:a16="http://schemas.microsoft.com/office/drawing/2014/main" id="{47F9D973-62BD-44AF-A17E-B38B64C9F5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88061" y="1341529"/>
            <a:ext cx="5228272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 Next LT Pro" panose="020B0504020202020204" pitchFamily="34" charset="0"/>
              </a:rPr>
              <a:t>Redes sociales y contacto</a:t>
            </a:r>
            <a:endParaRPr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79FAE-555C-472F-99FB-5C7879CE54D1}"/>
              </a:ext>
            </a:extLst>
          </p:cNvPr>
          <p:cNvSpPr txBox="1"/>
          <p:nvPr/>
        </p:nvSpPr>
        <p:spPr>
          <a:xfrm>
            <a:off x="3551973" y="1926717"/>
            <a:ext cx="4572000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https://bizzsummit.es</a:t>
            </a:r>
          </a:p>
          <a:p>
            <a:pPr>
              <a:lnSpc>
                <a:spcPct val="250000"/>
              </a:lnSpc>
            </a:pPr>
            <a:r>
              <a:rPr lang="en-US" sz="160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https://twitter.com/bizzsummites</a:t>
            </a:r>
          </a:p>
          <a:p>
            <a:pPr>
              <a:lnSpc>
                <a:spcPct val="250000"/>
              </a:lnSpc>
            </a:pPr>
            <a:r>
              <a:rPr lang="en-US" sz="160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http://youtube.com/bizzsummites</a:t>
            </a:r>
          </a:p>
          <a:p>
            <a:pPr>
              <a:lnSpc>
                <a:spcPct val="250000"/>
              </a:lnSpc>
            </a:pPr>
            <a:r>
              <a:rPr lang="es-ES" sz="160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info@bizzsummit.es</a:t>
            </a:r>
          </a:p>
        </p:txBody>
      </p:sp>
      <p:sp>
        <p:nvSpPr>
          <p:cNvPr id="15" name="Google Shape;2012;p58">
            <a:extLst>
              <a:ext uri="{FF2B5EF4-FFF2-40B4-BE49-F238E27FC236}">
                <a16:creationId xmlns:a16="http://schemas.microsoft.com/office/drawing/2014/main" id="{E55A7D09-51C3-458A-A5A3-C26A09524216}"/>
              </a:ext>
            </a:extLst>
          </p:cNvPr>
          <p:cNvSpPr/>
          <p:nvPr/>
        </p:nvSpPr>
        <p:spPr>
          <a:xfrm>
            <a:off x="3007807" y="214685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012;p58">
            <a:extLst>
              <a:ext uri="{FF2B5EF4-FFF2-40B4-BE49-F238E27FC236}">
                <a16:creationId xmlns:a16="http://schemas.microsoft.com/office/drawing/2014/main" id="{10AE08F5-A4DA-42B9-9C37-BF8C134ECD85}"/>
              </a:ext>
            </a:extLst>
          </p:cNvPr>
          <p:cNvSpPr/>
          <p:nvPr/>
        </p:nvSpPr>
        <p:spPr>
          <a:xfrm>
            <a:off x="3007807" y="2726482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12;p58">
            <a:extLst>
              <a:ext uri="{FF2B5EF4-FFF2-40B4-BE49-F238E27FC236}">
                <a16:creationId xmlns:a16="http://schemas.microsoft.com/office/drawing/2014/main" id="{3B78FE68-97FC-466D-9F60-E6332460D800}"/>
              </a:ext>
            </a:extLst>
          </p:cNvPr>
          <p:cNvSpPr/>
          <p:nvPr/>
        </p:nvSpPr>
        <p:spPr>
          <a:xfrm>
            <a:off x="3007807" y="3325838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3777;p85">
            <a:extLst>
              <a:ext uri="{FF2B5EF4-FFF2-40B4-BE49-F238E27FC236}">
                <a16:creationId xmlns:a16="http://schemas.microsoft.com/office/drawing/2014/main" id="{A369AF4D-27FA-430E-99DC-987A407188FA}"/>
              </a:ext>
            </a:extLst>
          </p:cNvPr>
          <p:cNvGrpSpPr/>
          <p:nvPr/>
        </p:nvGrpSpPr>
        <p:grpSpPr>
          <a:xfrm>
            <a:off x="3060917" y="2779767"/>
            <a:ext cx="346024" cy="345674"/>
            <a:chOff x="4201447" y="3817349"/>
            <a:chExt cx="346024" cy="345674"/>
          </a:xfrm>
          <a:solidFill>
            <a:schemeClr val="bg2"/>
          </a:solidFill>
        </p:grpSpPr>
        <p:sp>
          <p:nvSpPr>
            <p:cNvPr id="19" name="Google Shape;13778;p85">
              <a:extLst>
                <a:ext uri="{FF2B5EF4-FFF2-40B4-BE49-F238E27FC236}">
                  <a16:creationId xmlns:a16="http://schemas.microsoft.com/office/drawing/2014/main" id="{803748AC-132E-4D5F-B717-52FDD6C11A06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79;p85">
              <a:extLst>
                <a:ext uri="{FF2B5EF4-FFF2-40B4-BE49-F238E27FC236}">
                  <a16:creationId xmlns:a16="http://schemas.microsoft.com/office/drawing/2014/main" id="{60968E09-1CD8-4D39-A9D3-1C343F3E2315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3784;p85">
            <a:extLst>
              <a:ext uri="{FF2B5EF4-FFF2-40B4-BE49-F238E27FC236}">
                <a16:creationId xmlns:a16="http://schemas.microsoft.com/office/drawing/2014/main" id="{7340225C-D49F-4F52-9745-AFDA28010EB3}"/>
              </a:ext>
            </a:extLst>
          </p:cNvPr>
          <p:cNvGrpSpPr/>
          <p:nvPr/>
        </p:nvGrpSpPr>
        <p:grpSpPr>
          <a:xfrm>
            <a:off x="3060917" y="3379123"/>
            <a:ext cx="345642" cy="345674"/>
            <a:chOff x="5549861" y="3817349"/>
            <a:chExt cx="345642" cy="345674"/>
          </a:xfrm>
          <a:solidFill>
            <a:schemeClr val="bg2"/>
          </a:solidFill>
        </p:grpSpPr>
        <p:sp>
          <p:nvSpPr>
            <p:cNvPr id="22" name="Google Shape;13785;p85">
              <a:extLst>
                <a:ext uri="{FF2B5EF4-FFF2-40B4-BE49-F238E27FC236}">
                  <a16:creationId xmlns:a16="http://schemas.microsoft.com/office/drawing/2014/main" id="{F256AC84-BDF2-4648-B1ED-77A88A77FFEA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86;p85">
              <a:extLst>
                <a:ext uri="{FF2B5EF4-FFF2-40B4-BE49-F238E27FC236}">
                  <a16:creationId xmlns:a16="http://schemas.microsoft.com/office/drawing/2014/main" id="{0E2A51F9-48CD-43ED-8DFA-3D0AAB92E8AF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87;p85">
              <a:extLst>
                <a:ext uri="{FF2B5EF4-FFF2-40B4-BE49-F238E27FC236}">
                  <a16:creationId xmlns:a16="http://schemas.microsoft.com/office/drawing/2014/main" id="{C055F253-C663-4C7D-8CD9-87824CD0C70B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463;p79">
            <a:extLst>
              <a:ext uri="{FF2B5EF4-FFF2-40B4-BE49-F238E27FC236}">
                <a16:creationId xmlns:a16="http://schemas.microsoft.com/office/drawing/2014/main" id="{803A479F-FA6D-46CA-A774-E5D565A74BEE}"/>
              </a:ext>
            </a:extLst>
          </p:cNvPr>
          <p:cNvGrpSpPr/>
          <p:nvPr/>
        </p:nvGrpSpPr>
        <p:grpSpPr>
          <a:xfrm>
            <a:off x="3101819" y="2235993"/>
            <a:ext cx="275921" cy="263784"/>
            <a:chOff x="7441465" y="2302860"/>
            <a:chExt cx="342192" cy="327140"/>
          </a:xfrm>
          <a:solidFill>
            <a:schemeClr val="bg2"/>
          </a:solidFill>
        </p:grpSpPr>
        <p:sp>
          <p:nvSpPr>
            <p:cNvPr id="26" name="Google Shape;10464;p79">
              <a:extLst>
                <a:ext uri="{FF2B5EF4-FFF2-40B4-BE49-F238E27FC236}">
                  <a16:creationId xmlns:a16="http://schemas.microsoft.com/office/drawing/2014/main" id="{CEE26614-A102-46BF-9835-FD202997849F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65;p79">
              <a:extLst>
                <a:ext uri="{FF2B5EF4-FFF2-40B4-BE49-F238E27FC236}">
                  <a16:creationId xmlns:a16="http://schemas.microsoft.com/office/drawing/2014/main" id="{4C44C911-6851-4B45-8EF7-93503DECF0B1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012;p58">
            <a:extLst>
              <a:ext uri="{FF2B5EF4-FFF2-40B4-BE49-F238E27FC236}">
                <a16:creationId xmlns:a16="http://schemas.microsoft.com/office/drawing/2014/main" id="{9FE5295F-1D55-4144-BE3E-EBB28C60AE23}"/>
              </a:ext>
            </a:extLst>
          </p:cNvPr>
          <p:cNvSpPr/>
          <p:nvPr/>
        </p:nvSpPr>
        <p:spPr>
          <a:xfrm>
            <a:off x="3007027" y="3927844"/>
            <a:ext cx="452244" cy="452244"/>
          </a:xfrm>
          <a:prstGeom prst="ellipse">
            <a:avLst/>
          </a:prstGeom>
          <a:solidFill>
            <a:srgbClr val="518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3954;p85">
            <a:extLst>
              <a:ext uri="{FF2B5EF4-FFF2-40B4-BE49-F238E27FC236}">
                <a16:creationId xmlns:a16="http://schemas.microsoft.com/office/drawing/2014/main" id="{C953EBD4-2962-4E9B-A304-7B4A13870576}"/>
              </a:ext>
            </a:extLst>
          </p:cNvPr>
          <p:cNvGrpSpPr/>
          <p:nvPr/>
        </p:nvGrpSpPr>
        <p:grpSpPr>
          <a:xfrm>
            <a:off x="3102184" y="4013691"/>
            <a:ext cx="261929" cy="280550"/>
            <a:chOff x="5170480" y="2934639"/>
            <a:chExt cx="261929" cy="280550"/>
          </a:xfrm>
          <a:solidFill>
            <a:schemeClr val="bg2"/>
          </a:solidFill>
        </p:grpSpPr>
        <p:sp>
          <p:nvSpPr>
            <p:cNvPr id="30" name="Google Shape;13955;p85">
              <a:extLst>
                <a:ext uri="{FF2B5EF4-FFF2-40B4-BE49-F238E27FC236}">
                  <a16:creationId xmlns:a16="http://schemas.microsoft.com/office/drawing/2014/main" id="{BC593E30-C026-4B1E-8C37-4CF026FD3EAE}"/>
                </a:ext>
              </a:extLst>
            </p:cNvPr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956;p85">
              <a:extLst>
                <a:ext uri="{FF2B5EF4-FFF2-40B4-BE49-F238E27FC236}">
                  <a16:creationId xmlns:a16="http://schemas.microsoft.com/office/drawing/2014/main" id="{49EA6A4C-8F76-480E-ABDE-3596457EF72F}"/>
                </a:ext>
              </a:extLst>
            </p:cNvPr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957;p85">
              <a:extLst>
                <a:ext uri="{FF2B5EF4-FFF2-40B4-BE49-F238E27FC236}">
                  <a16:creationId xmlns:a16="http://schemas.microsoft.com/office/drawing/2014/main" id="{65037AC9-555B-4323-8073-4E0B195CAEA0}"/>
                </a:ext>
              </a:extLst>
            </p:cNvPr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958;p85">
              <a:extLst>
                <a:ext uri="{FF2B5EF4-FFF2-40B4-BE49-F238E27FC236}">
                  <a16:creationId xmlns:a16="http://schemas.microsoft.com/office/drawing/2014/main" id="{C0CF9EBF-7F05-4D36-B35D-68D58408F95B}"/>
                </a:ext>
              </a:extLst>
            </p:cNvPr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959;p85">
              <a:extLst>
                <a:ext uri="{FF2B5EF4-FFF2-40B4-BE49-F238E27FC236}">
                  <a16:creationId xmlns:a16="http://schemas.microsoft.com/office/drawing/2014/main" id="{0F831228-E915-47C7-831F-CB8424786159}"/>
                </a:ext>
              </a:extLst>
            </p:cNvPr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60;p85">
              <a:extLst>
                <a:ext uri="{FF2B5EF4-FFF2-40B4-BE49-F238E27FC236}">
                  <a16:creationId xmlns:a16="http://schemas.microsoft.com/office/drawing/2014/main" id="{E4A7AF02-D78E-4F5C-A4D4-A5FD3EF1C898}"/>
                </a:ext>
              </a:extLst>
            </p:cNvPr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61;p85">
              <a:extLst>
                <a:ext uri="{FF2B5EF4-FFF2-40B4-BE49-F238E27FC236}">
                  <a16:creationId xmlns:a16="http://schemas.microsoft.com/office/drawing/2014/main" id="{293410A9-1B0F-4EB8-9FA8-295FF5083040}"/>
                </a:ext>
              </a:extLst>
            </p:cNvPr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1950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9C239-A91D-4D85-DC9D-2EAD9962401A}"/>
              </a:ext>
            </a:extLst>
          </p:cNvPr>
          <p:cNvSpPr/>
          <p:nvPr/>
        </p:nvSpPr>
        <p:spPr>
          <a:xfrm>
            <a:off x="8070987" y="4234544"/>
            <a:ext cx="1073014" cy="875634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00605" y="439504"/>
            <a:ext cx="5593064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¡GRACIAS PATROCINADORES!</a:t>
            </a:r>
            <a:endParaRPr b="1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5B161C58-931C-8833-0854-A589592A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536" y="1605861"/>
            <a:ext cx="1277431" cy="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8BC6693-161E-7F8B-A55A-66DB9117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69" y="1419388"/>
            <a:ext cx="1895743" cy="10809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5FFAFD5-3682-D828-9D2D-4939A1503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55" y="2162891"/>
            <a:ext cx="3276700" cy="120254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BFD2C4-04A3-C7FD-AB17-49DCB5E10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41" y="1389882"/>
            <a:ext cx="1407584" cy="774171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CECA636C-049E-420B-4513-2E5154DD1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368" y="2212427"/>
            <a:ext cx="1859183" cy="629061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E81BEEA-D7B2-277E-031A-C90297BA3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824" y="1356791"/>
            <a:ext cx="1880301" cy="43122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FC2BA17-8142-8B85-FCD7-EEBFFB636DA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76" y="3116687"/>
            <a:ext cx="2459027" cy="8791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C941A3-9B0B-4E6B-0EE2-253ADE5A27A6}"/>
              </a:ext>
            </a:extLst>
          </p:cNvPr>
          <p:cNvSpPr/>
          <p:nvPr/>
        </p:nvSpPr>
        <p:spPr>
          <a:xfrm>
            <a:off x="315602" y="1045029"/>
            <a:ext cx="3361814" cy="3904557"/>
          </a:xfrm>
          <a:prstGeom prst="rect">
            <a:avLst/>
          </a:prstGeom>
          <a:noFill/>
          <a:ln>
            <a:solidFill>
              <a:srgbClr val="C8E1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2B3F0-9252-C5B1-73DC-82216AFE4A4D}"/>
              </a:ext>
            </a:extLst>
          </p:cNvPr>
          <p:cNvSpPr/>
          <p:nvPr/>
        </p:nvSpPr>
        <p:spPr>
          <a:xfrm>
            <a:off x="1646969" y="984058"/>
            <a:ext cx="1749061" cy="331361"/>
          </a:xfrm>
          <a:prstGeom prst="rect">
            <a:avLst/>
          </a:prstGeom>
          <a:solidFill>
            <a:srgbClr val="001633"/>
          </a:solidFill>
          <a:ln>
            <a:solidFill>
              <a:srgbClr val="C8E1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Google Shape;214;p44">
            <a:extLst>
              <a:ext uri="{FF2B5EF4-FFF2-40B4-BE49-F238E27FC236}">
                <a16:creationId xmlns:a16="http://schemas.microsoft.com/office/drawing/2014/main" id="{FACB2707-2AF6-F3BB-1929-509CC6FDA9AA}"/>
              </a:ext>
            </a:extLst>
          </p:cNvPr>
          <p:cNvSpPr txBox="1">
            <a:spLocks/>
          </p:cNvSpPr>
          <p:nvPr/>
        </p:nvSpPr>
        <p:spPr>
          <a:xfrm>
            <a:off x="1651375" y="905510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>
                <a:solidFill>
                  <a:srgbClr val="FFFFFF"/>
                </a:solidFill>
                <a:latin typeface="Avenir Next LT Pro" panose="020B0504020202020204" pitchFamily="34" charset="0"/>
              </a:rPr>
              <a:t>PLATINO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88454-3D56-FB59-C5D2-C6F7A32D04CA}"/>
              </a:ext>
            </a:extLst>
          </p:cNvPr>
          <p:cNvSpPr/>
          <p:nvPr/>
        </p:nvSpPr>
        <p:spPr>
          <a:xfrm>
            <a:off x="3858503" y="1045029"/>
            <a:ext cx="2677312" cy="3904557"/>
          </a:xfrm>
          <a:prstGeom prst="rect">
            <a:avLst/>
          </a:prstGeom>
          <a:noFill/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9A8DE8-CB60-D0A6-9339-DD35CE8EF792}"/>
              </a:ext>
            </a:extLst>
          </p:cNvPr>
          <p:cNvSpPr/>
          <p:nvPr/>
        </p:nvSpPr>
        <p:spPr>
          <a:xfrm>
            <a:off x="6706383" y="1034301"/>
            <a:ext cx="1971739" cy="39045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6E49D4-5A80-2068-ACB4-0D5D6AC82025}"/>
              </a:ext>
            </a:extLst>
          </p:cNvPr>
          <p:cNvSpPr/>
          <p:nvPr/>
        </p:nvSpPr>
        <p:spPr>
          <a:xfrm>
            <a:off x="4600838" y="936526"/>
            <a:ext cx="1749061" cy="355978"/>
          </a:xfrm>
          <a:prstGeom prst="rect">
            <a:avLst/>
          </a:prstGeom>
          <a:solidFill>
            <a:srgbClr val="001633"/>
          </a:solidFill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1" name="Google Shape;214;p44">
            <a:extLst>
              <a:ext uri="{FF2B5EF4-FFF2-40B4-BE49-F238E27FC236}">
                <a16:creationId xmlns:a16="http://schemas.microsoft.com/office/drawing/2014/main" id="{A60EF177-42A6-BFDE-FE42-F2048246EA89}"/>
              </a:ext>
            </a:extLst>
          </p:cNvPr>
          <p:cNvSpPr txBox="1">
            <a:spLocks/>
          </p:cNvSpPr>
          <p:nvPr/>
        </p:nvSpPr>
        <p:spPr>
          <a:xfrm>
            <a:off x="4703697" y="870287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>
                <a:solidFill>
                  <a:srgbClr val="FFFFFF"/>
                </a:solidFill>
                <a:latin typeface="Avenir Next LT Pro" panose="020B0504020202020204" pitchFamily="34" charset="0"/>
              </a:rPr>
              <a:t>ORO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33F4B-706C-CE48-E907-9812C8823891}"/>
              </a:ext>
            </a:extLst>
          </p:cNvPr>
          <p:cNvSpPr/>
          <p:nvPr/>
        </p:nvSpPr>
        <p:spPr>
          <a:xfrm>
            <a:off x="7039046" y="934206"/>
            <a:ext cx="1434758" cy="338353"/>
          </a:xfrm>
          <a:prstGeom prst="rect">
            <a:avLst/>
          </a:prstGeom>
          <a:solidFill>
            <a:srgbClr val="001633"/>
          </a:solidFill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3" name="Google Shape;214;p44">
            <a:extLst>
              <a:ext uri="{FF2B5EF4-FFF2-40B4-BE49-F238E27FC236}">
                <a16:creationId xmlns:a16="http://schemas.microsoft.com/office/drawing/2014/main" id="{2454C285-1910-B070-A550-125C4E54882D}"/>
              </a:ext>
            </a:extLst>
          </p:cNvPr>
          <p:cNvSpPr txBox="1">
            <a:spLocks/>
          </p:cNvSpPr>
          <p:nvPr/>
        </p:nvSpPr>
        <p:spPr>
          <a:xfrm>
            <a:off x="7082113" y="845640"/>
            <a:ext cx="1348624" cy="43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>
                <a:solidFill>
                  <a:srgbClr val="FFFFFF"/>
                </a:solidFill>
                <a:latin typeface="Avenir Next LT Pro" panose="020B0504020202020204" pitchFamily="34" charset="0"/>
              </a:rPr>
              <a:t>PLATA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1535944-4EEB-A691-293B-F0878CC42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4020" y="870192"/>
            <a:ext cx="555476" cy="643601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E5DE4244-816C-5430-F287-E9C1B15E74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5471" y="854562"/>
            <a:ext cx="509518" cy="5903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CA949B5-EF69-8DE4-B813-16CFEA22AE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0986" y="862983"/>
            <a:ext cx="447990" cy="519064"/>
          </a:xfrm>
          <a:prstGeom prst="rect">
            <a:avLst/>
          </a:prstGeom>
        </p:spPr>
      </p:pic>
      <p:pic>
        <p:nvPicPr>
          <p:cNvPr id="28" name="Picture 27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65418D92-624E-C9BA-E40B-70CF4D695F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8529" y="2560173"/>
            <a:ext cx="1713992" cy="71440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546F6C8-0BEF-8626-6354-4CB4CB2752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10078" y="3136303"/>
            <a:ext cx="2093866" cy="2963084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A3EFCC8B-396A-D475-FDA6-3AF8115BC1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4598" y="2701684"/>
            <a:ext cx="1880301" cy="56336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322E73E-1B03-E54E-7B98-EF50FD20BD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43681" y="3205382"/>
            <a:ext cx="1739346" cy="551080"/>
          </a:xfrm>
          <a:prstGeom prst="rect">
            <a:avLst/>
          </a:prstGeom>
        </p:spPr>
      </p:pic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D1E04FBA-CF48-F42E-A716-20CA0A62FCD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74999" y="2142799"/>
            <a:ext cx="1880301" cy="848016"/>
          </a:xfrm>
          <a:prstGeom prst="rect">
            <a:avLst/>
          </a:prstGeom>
        </p:spPr>
      </p:pic>
      <p:pic>
        <p:nvPicPr>
          <p:cNvPr id="39" name="Picture 3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CC21EC-D936-5673-68D5-4A0BB0FBE8B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18748" y="1776112"/>
            <a:ext cx="1516009" cy="58138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3D2E7B7-1237-32FE-A115-D376E5488E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14480" y="3705571"/>
            <a:ext cx="1441108" cy="597471"/>
          </a:xfrm>
          <a:prstGeom prst="rect">
            <a:avLst/>
          </a:prstGeom>
        </p:spPr>
      </p:pic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7F48454D-9365-91AD-3F23-EADD242D1E2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2750" y="3410656"/>
            <a:ext cx="2647476" cy="20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9;p8">
            <a:extLst>
              <a:ext uri="{FF2B5EF4-FFF2-40B4-BE49-F238E27FC236}">
                <a16:creationId xmlns:a16="http://schemas.microsoft.com/office/drawing/2014/main" id="{FCDF5AFC-83B7-A732-2A82-D21EB078CCB7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47860" y="222551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2153B-4143-6D09-D379-2C44933E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97" b="4197"/>
          <a:stretch/>
        </p:blipFill>
        <p:spPr>
          <a:xfrm>
            <a:off x="5419741" y="1626198"/>
            <a:ext cx="1683223" cy="1541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923120-B7B8-AD2B-930F-EF256BF38CBF}"/>
              </a:ext>
            </a:extLst>
          </p:cNvPr>
          <p:cNvSpPr/>
          <p:nvPr/>
        </p:nvSpPr>
        <p:spPr>
          <a:xfrm>
            <a:off x="333214" y="338289"/>
            <a:ext cx="3866827" cy="1137802"/>
          </a:xfrm>
          <a:prstGeom prst="rect">
            <a:avLst/>
          </a:prstGeom>
          <a:solidFill>
            <a:srgbClr val="EDB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7AA4E-A839-F01F-6AC2-BAF95FB5AFA1}"/>
              </a:ext>
            </a:extLst>
          </p:cNvPr>
          <p:cNvSpPr/>
          <p:nvPr/>
        </p:nvSpPr>
        <p:spPr>
          <a:xfrm>
            <a:off x="557939" y="469398"/>
            <a:ext cx="3866827" cy="871206"/>
          </a:xfrm>
          <a:prstGeom prst="rect">
            <a:avLst/>
          </a:prstGeom>
          <a:solidFill>
            <a:srgbClr val="518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931901BD-5C73-51B0-F79F-33887E6CA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779" y="534691"/>
            <a:ext cx="35172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001633"/>
                </a:solidFill>
                <a:latin typeface="Avenir Next LT Pro" panose="020B0504020202020204" pitchFamily="34" charset="0"/>
              </a:rPr>
              <a:t>Speakers</a:t>
            </a:r>
            <a:endParaRPr sz="3200" b="1">
              <a:solidFill>
                <a:srgbClr val="001633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9" name="Google Shape;172;p39">
            <a:extLst>
              <a:ext uri="{FF2B5EF4-FFF2-40B4-BE49-F238E27FC236}">
                <a16:creationId xmlns:a16="http://schemas.microsoft.com/office/drawing/2014/main" id="{662CFEC7-3271-3EFE-19A5-F3F7AFC4F2DD}"/>
              </a:ext>
            </a:extLst>
          </p:cNvPr>
          <p:cNvCxnSpPr>
            <a:cxnSpLocks/>
          </p:cNvCxnSpPr>
          <p:nvPr/>
        </p:nvCxnSpPr>
        <p:spPr>
          <a:xfrm>
            <a:off x="1312921" y="1134693"/>
            <a:ext cx="3406315" cy="0"/>
          </a:xfrm>
          <a:prstGeom prst="straightConnector1">
            <a:avLst/>
          </a:prstGeom>
          <a:noFill/>
          <a:ln w="9525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2" name="Google Shape;13764;p85">
            <a:extLst>
              <a:ext uri="{FF2B5EF4-FFF2-40B4-BE49-F238E27FC236}">
                <a16:creationId xmlns:a16="http://schemas.microsoft.com/office/drawing/2014/main" id="{FD5EC571-E631-BE92-7B21-7203FF7704BC}"/>
              </a:ext>
            </a:extLst>
          </p:cNvPr>
          <p:cNvGrpSpPr/>
          <p:nvPr/>
        </p:nvGrpSpPr>
        <p:grpSpPr>
          <a:xfrm>
            <a:off x="557939" y="2242416"/>
            <a:ext cx="346056" cy="345674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13" name="Google Shape;13765;p85">
              <a:extLst>
                <a:ext uri="{FF2B5EF4-FFF2-40B4-BE49-F238E27FC236}">
                  <a16:creationId xmlns:a16="http://schemas.microsoft.com/office/drawing/2014/main" id="{6C9C6A9B-685E-1070-06FF-4B3FDF57ADA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766;p85">
              <a:extLst>
                <a:ext uri="{FF2B5EF4-FFF2-40B4-BE49-F238E27FC236}">
                  <a16:creationId xmlns:a16="http://schemas.microsoft.com/office/drawing/2014/main" id="{C5B18A6A-86B1-7D6F-69F5-8E914B5E194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67;p85">
              <a:extLst>
                <a:ext uri="{FF2B5EF4-FFF2-40B4-BE49-F238E27FC236}">
                  <a16:creationId xmlns:a16="http://schemas.microsoft.com/office/drawing/2014/main" id="{505F8EEF-A38D-4CF7-9ADD-612EE67E85D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68;p85">
              <a:extLst>
                <a:ext uri="{FF2B5EF4-FFF2-40B4-BE49-F238E27FC236}">
                  <a16:creationId xmlns:a16="http://schemas.microsoft.com/office/drawing/2014/main" id="{86ACD856-1E16-7FBC-2AF2-10813AEE0ED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3777;p85">
            <a:extLst>
              <a:ext uri="{FF2B5EF4-FFF2-40B4-BE49-F238E27FC236}">
                <a16:creationId xmlns:a16="http://schemas.microsoft.com/office/drawing/2014/main" id="{426EAA5E-B978-BB70-CDAC-BCA33E02F697}"/>
              </a:ext>
            </a:extLst>
          </p:cNvPr>
          <p:cNvGrpSpPr/>
          <p:nvPr/>
        </p:nvGrpSpPr>
        <p:grpSpPr>
          <a:xfrm>
            <a:off x="557939" y="2679079"/>
            <a:ext cx="346024" cy="345674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8" name="Google Shape;13778;p85">
              <a:extLst>
                <a:ext uri="{FF2B5EF4-FFF2-40B4-BE49-F238E27FC236}">
                  <a16:creationId xmlns:a16="http://schemas.microsoft.com/office/drawing/2014/main" id="{BB2EE0AD-D037-E494-94C4-4F6E2259D9B4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79;p85">
              <a:extLst>
                <a:ext uri="{FF2B5EF4-FFF2-40B4-BE49-F238E27FC236}">
                  <a16:creationId xmlns:a16="http://schemas.microsoft.com/office/drawing/2014/main" id="{926614C8-3325-12ED-607A-6A8CB60C5993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1;p39">
            <a:extLst>
              <a:ext uri="{FF2B5EF4-FFF2-40B4-BE49-F238E27FC236}">
                <a16:creationId xmlns:a16="http://schemas.microsoft.com/office/drawing/2014/main" id="{EE9E53D7-F4B4-36B7-B878-0062BB619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3215" y="1519595"/>
            <a:ext cx="4336974" cy="578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 algn="just">
              <a:buNone/>
            </a:pPr>
            <a:r>
              <a:rPr lang="es-ES" sz="2400" b="1">
                <a:solidFill>
                  <a:srgbClr val="FFFFFF"/>
                </a:solidFill>
                <a:latin typeface="+mn-lt"/>
                <a:ea typeface="Roboto"/>
              </a:rPr>
              <a:t>Xavi Segura</a:t>
            </a:r>
            <a:endParaRPr lang="es-ES" sz="1200" b="1" i="0">
              <a:solidFill>
                <a:srgbClr val="FFFFFF"/>
              </a:solidFill>
              <a:effectLst/>
              <a:latin typeface="+mn-lt"/>
              <a:ea typeface="Roboto"/>
            </a:endParaRPr>
          </a:p>
          <a:p>
            <a:pPr marL="155575" indent="0" algn="just">
              <a:buNone/>
            </a:pPr>
            <a:r>
              <a:rPr lang="es-ES" sz="1200" b="0" i="0" err="1">
                <a:solidFill>
                  <a:srgbClr val="FFFFFF"/>
                </a:solidFill>
                <a:effectLst/>
                <a:latin typeface="+mn-lt"/>
              </a:rPr>
              <a:t>Solution</a:t>
            </a:r>
            <a:r>
              <a:rPr lang="es-ES" sz="1200" b="0" i="0">
                <a:solidFill>
                  <a:srgbClr val="FFFFFF"/>
                </a:solidFill>
                <a:effectLst/>
                <a:latin typeface="+mn-lt"/>
              </a:rPr>
              <a:t> Expert (SharePoint &amp; Azure) – PlanB </a:t>
            </a:r>
            <a:r>
              <a:rPr lang="es-ES" sz="1200" b="0" i="0" err="1">
                <a:solidFill>
                  <a:srgbClr val="FFFFFF"/>
                </a:solidFill>
                <a:effectLst/>
                <a:latin typeface="+mn-lt"/>
              </a:rPr>
              <a:t>GmbH</a:t>
            </a:r>
            <a:endParaRPr lang="es-ES" sz="1200" b="0" i="0">
              <a:solidFill>
                <a:srgbClr val="FFFFFF"/>
              </a:solidFill>
              <a:effectLst/>
              <a:latin typeface="+mn-lt"/>
            </a:endParaRPr>
          </a:p>
          <a:p>
            <a:pPr marL="155575" indent="0" algn="just">
              <a:buNone/>
            </a:pPr>
            <a:endParaRPr lang="es-ES" sz="1200">
              <a:solidFill>
                <a:srgbClr val="FFFFFF"/>
              </a:solidFill>
              <a:latin typeface="+mn-lt"/>
              <a:ea typeface="Roboto Medium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bg1"/>
              </a:solidFill>
              <a:latin typeface="+mn-lt"/>
              <a:ea typeface="Roboto Medium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F451-B87F-DAC7-C609-8D4DA4CDDF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37" r="9237"/>
          <a:stretch/>
        </p:blipFill>
        <p:spPr>
          <a:xfrm>
            <a:off x="5419741" y="3425612"/>
            <a:ext cx="1653367" cy="1514600"/>
          </a:xfrm>
          <a:prstGeom prst="rect">
            <a:avLst/>
          </a:prstGeom>
        </p:spPr>
      </p:pic>
      <p:sp>
        <p:nvSpPr>
          <p:cNvPr id="30" name="Google Shape;171;p39">
            <a:extLst>
              <a:ext uri="{FF2B5EF4-FFF2-40B4-BE49-F238E27FC236}">
                <a16:creationId xmlns:a16="http://schemas.microsoft.com/office/drawing/2014/main" id="{694894E4-2C97-6D7B-7E49-691297F0CCCD}"/>
              </a:ext>
            </a:extLst>
          </p:cNvPr>
          <p:cNvSpPr txBox="1">
            <a:spLocks/>
          </p:cNvSpPr>
          <p:nvPr/>
        </p:nvSpPr>
        <p:spPr>
          <a:xfrm>
            <a:off x="333214" y="3301390"/>
            <a:ext cx="4642431" cy="491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5575" indent="0" algn="just">
              <a:buFont typeface="Arial"/>
              <a:buNone/>
            </a:pPr>
            <a:r>
              <a:rPr lang="es-ES" sz="2400" b="1">
                <a:solidFill>
                  <a:srgbClr val="FFFFFF"/>
                </a:solidFill>
                <a:latin typeface="+mn-lt"/>
              </a:rPr>
              <a:t>Ferran Chopo</a:t>
            </a:r>
            <a:endParaRPr lang="es-ES" sz="1200" b="1">
              <a:solidFill>
                <a:srgbClr val="FFFFFF"/>
              </a:solidFill>
              <a:latin typeface="+mn-lt"/>
            </a:endParaRPr>
          </a:p>
          <a:p>
            <a:pPr marL="155575" indent="0" algn="just">
              <a:buFont typeface="Arial"/>
              <a:buNone/>
            </a:pPr>
            <a:r>
              <a:rPr lang="es-ES" sz="1200" err="1">
                <a:solidFill>
                  <a:srgbClr val="FFFFFF"/>
                </a:solidFill>
                <a:latin typeface="+mn-lt"/>
              </a:rPr>
              <a:t>Solution</a:t>
            </a:r>
            <a:r>
              <a:rPr lang="es-ES" sz="1200">
                <a:solidFill>
                  <a:srgbClr val="FFFFFF"/>
                </a:solidFill>
                <a:latin typeface="+mn-lt"/>
              </a:rPr>
              <a:t> Expert (Power </a:t>
            </a:r>
            <a:r>
              <a:rPr lang="es-ES" sz="1200" err="1">
                <a:solidFill>
                  <a:srgbClr val="FFFFFF"/>
                </a:solidFill>
                <a:latin typeface="+mn-lt"/>
              </a:rPr>
              <a:t>Platform</a:t>
            </a:r>
            <a:r>
              <a:rPr lang="es-ES" sz="1200">
                <a:solidFill>
                  <a:srgbClr val="FFFFFF"/>
                </a:solidFill>
                <a:latin typeface="+mn-lt"/>
              </a:rPr>
              <a:t> &amp; SharePoint) – PlanB </a:t>
            </a:r>
            <a:r>
              <a:rPr lang="es-ES" sz="1200" err="1">
                <a:solidFill>
                  <a:srgbClr val="FFFFFF"/>
                </a:solidFill>
                <a:latin typeface="+mn-lt"/>
              </a:rPr>
              <a:t>GmbH</a:t>
            </a:r>
            <a:endParaRPr lang="es-ES" sz="1200">
              <a:solidFill>
                <a:srgbClr val="FFFFFF"/>
              </a:solidFill>
              <a:latin typeface="+mn-lt"/>
            </a:endParaRPr>
          </a:p>
          <a:p>
            <a:pPr marL="155575" indent="0" algn="just">
              <a:buFont typeface="Arial"/>
              <a:buNone/>
            </a:pPr>
            <a:endParaRPr lang="es-ES" sz="1200">
              <a:solidFill>
                <a:srgbClr val="FFFFFF"/>
              </a:solidFill>
              <a:latin typeface="+mn-lt"/>
              <a:ea typeface="Roboto Medium" panose="020B0604020202020204" charset="0"/>
            </a:endParaRPr>
          </a:p>
          <a:p>
            <a:pPr marL="0" indent="0" algn="just">
              <a:spcAft>
                <a:spcPts val="1600"/>
              </a:spcAft>
              <a:buFont typeface="Arial"/>
              <a:buNone/>
            </a:pPr>
            <a:endParaRPr lang="es-ES" sz="1200">
              <a:solidFill>
                <a:schemeClr val="bg1"/>
              </a:solidFill>
              <a:latin typeface="+mn-lt"/>
              <a:ea typeface="Roboto Medium" panose="020B060402020202020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4515D6-9D95-5902-6026-07090EACE25F}"/>
              </a:ext>
            </a:extLst>
          </p:cNvPr>
          <p:cNvSpPr txBox="1"/>
          <p:nvPr/>
        </p:nvSpPr>
        <p:spPr>
          <a:xfrm>
            <a:off x="941247" y="2276753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https://www.linkedin.com/in/xavisegura/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188710-73B4-DADE-F7E8-8F67B46F0AA4}"/>
              </a:ext>
            </a:extLst>
          </p:cNvPr>
          <p:cNvSpPr txBox="1"/>
          <p:nvPr/>
        </p:nvSpPr>
        <p:spPr>
          <a:xfrm>
            <a:off x="935421" y="2704163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https://twitter.com/xavi_segcri</a:t>
            </a:r>
          </a:p>
        </p:txBody>
      </p:sp>
      <p:grpSp>
        <p:nvGrpSpPr>
          <p:cNvPr id="61" name="Google Shape;13764;p85">
            <a:extLst>
              <a:ext uri="{FF2B5EF4-FFF2-40B4-BE49-F238E27FC236}">
                <a16:creationId xmlns:a16="http://schemas.microsoft.com/office/drawing/2014/main" id="{10246913-51F0-DE28-D815-9A5EF3BADF01}"/>
              </a:ext>
            </a:extLst>
          </p:cNvPr>
          <p:cNvGrpSpPr/>
          <p:nvPr/>
        </p:nvGrpSpPr>
        <p:grpSpPr>
          <a:xfrm>
            <a:off x="566794" y="4049365"/>
            <a:ext cx="346056" cy="345674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62" name="Google Shape;13765;p85">
              <a:extLst>
                <a:ext uri="{FF2B5EF4-FFF2-40B4-BE49-F238E27FC236}">
                  <a16:creationId xmlns:a16="http://schemas.microsoft.com/office/drawing/2014/main" id="{FCBC8D31-192C-DE8A-9A79-AE4742205BD7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766;p85">
              <a:extLst>
                <a:ext uri="{FF2B5EF4-FFF2-40B4-BE49-F238E27FC236}">
                  <a16:creationId xmlns:a16="http://schemas.microsoft.com/office/drawing/2014/main" id="{77976B7C-DB71-B754-2F81-D17D9967BCC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767;p85">
              <a:extLst>
                <a:ext uri="{FF2B5EF4-FFF2-40B4-BE49-F238E27FC236}">
                  <a16:creationId xmlns:a16="http://schemas.microsoft.com/office/drawing/2014/main" id="{B19820E6-F403-9A2C-F0F0-B9C5886CA736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768;p85">
              <a:extLst>
                <a:ext uri="{FF2B5EF4-FFF2-40B4-BE49-F238E27FC236}">
                  <a16:creationId xmlns:a16="http://schemas.microsoft.com/office/drawing/2014/main" id="{8859B1AA-EDED-71ED-8B74-CFF597871641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3777;p85">
            <a:extLst>
              <a:ext uri="{FF2B5EF4-FFF2-40B4-BE49-F238E27FC236}">
                <a16:creationId xmlns:a16="http://schemas.microsoft.com/office/drawing/2014/main" id="{7CD94E65-D5AA-1284-CAD7-7E702EA8C84D}"/>
              </a:ext>
            </a:extLst>
          </p:cNvPr>
          <p:cNvGrpSpPr/>
          <p:nvPr/>
        </p:nvGrpSpPr>
        <p:grpSpPr>
          <a:xfrm>
            <a:off x="566794" y="4486028"/>
            <a:ext cx="346024" cy="345674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67" name="Google Shape;13778;p85">
              <a:extLst>
                <a:ext uri="{FF2B5EF4-FFF2-40B4-BE49-F238E27FC236}">
                  <a16:creationId xmlns:a16="http://schemas.microsoft.com/office/drawing/2014/main" id="{227816E0-59B4-4D76-E3C4-3C80917891FA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779;p85">
              <a:extLst>
                <a:ext uri="{FF2B5EF4-FFF2-40B4-BE49-F238E27FC236}">
                  <a16:creationId xmlns:a16="http://schemas.microsoft.com/office/drawing/2014/main" id="{012C75BE-50EB-ABF5-248D-A153F12E9731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9660212-DE38-9572-E68A-28B1A8D49845}"/>
              </a:ext>
            </a:extLst>
          </p:cNvPr>
          <p:cNvSpPr txBox="1"/>
          <p:nvPr/>
        </p:nvSpPr>
        <p:spPr>
          <a:xfrm>
            <a:off x="950102" y="4083702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https://www.linkedin.com/in/fchopo/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FB480A-3D85-A0BE-1967-485B252F711A}"/>
              </a:ext>
            </a:extLst>
          </p:cNvPr>
          <p:cNvSpPr txBox="1"/>
          <p:nvPr/>
        </p:nvSpPr>
        <p:spPr>
          <a:xfrm>
            <a:off x="944276" y="4511112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https://twitter.com/fchopo</a:t>
            </a:r>
          </a:p>
        </p:txBody>
      </p:sp>
    </p:spTree>
    <p:extLst>
      <p:ext uri="{BB962C8B-B14F-4D97-AF65-F5344CB8AC3E}">
        <p14:creationId xmlns:p14="http://schemas.microsoft.com/office/powerpoint/2010/main" val="241552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501969" y="1629372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>
                <a:latin typeface="Avenir Next LT Pro" panose="020B0504020202020204" pitchFamily="34" charset="0"/>
              </a:rPr>
              <a:t>Fusion</a:t>
            </a:r>
            <a:r>
              <a:rPr lang="es-ES">
                <a:latin typeface="Avenir Next LT Pro" panose="020B0504020202020204" pitchFamily="34" charset="0"/>
              </a:rPr>
              <a:t> </a:t>
            </a:r>
            <a:r>
              <a:rPr lang="es-ES" err="1">
                <a:latin typeface="Avenir Next LT Pro" panose="020B0504020202020204" pitchFamily="34" charset="0"/>
              </a:rPr>
              <a:t>Teams</a:t>
            </a:r>
            <a:endParaRPr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74444" y="2160834"/>
            <a:ext cx="431234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¿De qué va esto?</a:t>
            </a:r>
            <a:endParaRPr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94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DBE15"/>
                </a:solidFill>
                <a:latin typeface="Avenir Next LT Pro" panose="020B0504020202020204" pitchFamily="34" charset="0"/>
              </a:rPr>
              <a:t>Fusion Teams</a:t>
            </a:r>
            <a:endParaRPr b="1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729299" y="1087112"/>
            <a:ext cx="6804243" cy="548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 algn="l">
              <a:buNone/>
            </a:pPr>
            <a:r>
              <a:rPr lang="es-ES" b="0" i="1">
                <a:solidFill>
                  <a:schemeClr val="bg1"/>
                </a:solidFill>
                <a:effectLst/>
                <a:latin typeface="Roboto Medium" panose="020B0604020202020204" charset="0"/>
                <a:ea typeface="Roboto Medium" panose="020B0604020202020204" charset="0"/>
              </a:rPr>
              <a:t>La efectividad en el desarrollo de aplicaciones depende de una eficiente comunicación de los requisitos de negocio, así como de las ideas para cumplir con los mismo</a:t>
            </a:r>
            <a:r>
              <a:rPr lang="es-ES" i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s.</a:t>
            </a:r>
            <a:endParaRPr lang="es-ES" b="0" i="1">
              <a:solidFill>
                <a:schemeClr val="bg1"/>
              </a:solidFill>
              <a:effectLst/>
              <a:latin typeface="Roboto Medium" panose="020B0604020202020204" charset="0"/>
              <a:ea typeface="Roboto Medium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s-ES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Graphic 10" descr="Woman holding a laptop">
            <a:extLst>
              <a:ext uri="{FF2B5EF4-FFF2-40B4-BE49-F238E27FC236}">
                <a16:creationId xmlns:a16="http://schemas.microsoft.com/office/drawing/2014/main" id="{D0FBDDE6-4034-79BD-5BC8-0A341BBB8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682290" y="1590174"/>
            <a:ext cx="1406321" cy="1434896"/>
          </a:xfrm>
          <a:prstGeom prst="rect">
            <a:avLst/>
          </a:prstGeom>
        </p:spPr>
      </p:pic>
      <p:pic>
        <p:nvPicPr>
          <p:cNvPr id="13" name="Graphic 12" descr="Man in business attire">
            <a:extLst>
              <a:ext uri="{FF2B5EF4-FFF2-40B4-BE49-F238E27FC236}">
                <a16:creationId xmlns:a16="http://schemas.microsoft.com/office/drawing/2014/main" id="{31F69666-6D5E-C572-68E7-CB470BD84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0029" y="1702977"/>
            <a:ext cx="1034538" cy="139341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58DCE96-9437-94A0-6336-6A2CB8B4127B}"/>
              </a:ext>
            </a:extLst>
          </p:cNvPr>
          <p:cNvSpPr txBox="1"/>
          <p:nvPr/>
        </p:nvSpPr>
        <p:spPr>
          <a:xfrm>
            <a:off x="1148510" y="3212666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chemeClr val="bg1"/>
                </a:solidFill>
              </a:rPr>
              <a:t>Usuario de Negocio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B3C1DC-C88F-9B1C-0CD6-030596FDDA54}"/>
              </a:ext>
            </a:extLst>
          </p:cNvPr>
          <p:cNvSpPr txBox="1"/>
          <p:nvPr/>
        </p:nvSpPr>
        <p:spPr>
          <a:xfrm>
            <a:off x="4438755" y="3203211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chemeClr val="bg1"/>
                </a:solidFill>
              </a:rPr>
              <a:t>Desarrollador Profesional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1" name="Google Shape;171;p39">
            <a:extLst>
              <a:ext uri="{FF2B5EF4-FFF2-40B4-BE49-F238E27FC236}">
                <a16:creationId xmlns:a16="http://schemas.microsoft.com/office/drawing/2014/main" id="{2C61B409-CD1A-46B0-E9CE-40399558C6BC}"/>
              </a:ext>
            </a:extLst>
          </p:cNvPr>
          <p:cNvSpPr txBox="1">
            <a:spLocks/>
          </p:cNvSpPr>
          <p:nvPr/>
        </p:nvSpPr>
        <p:spPr>
          <a:xfrm>
            <a:off x="881699" y="1239513"/>
            <a:ext cx="6804243" cy="747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5575" indent="0">
              <a:buFont typeface="Arial"/>
              <a:buNone/>
            </a:pPr>
            <a:endParaRPr lang="es-ES">
              <a:solidFill>
                <a:srgbClr val="FFFFFF"/>
              </a:solidFill>
              <a:latin typeface="Roboto"/>
              <a:ea typeface="Roboto Medium" panose="020B0604020202020204" charset="0"/>
            </a:endParaRPr>
          </a:p>
          <a:p>
            <a:endParaRPr lang="es-ES" b="1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155575" indent="0">
              <a:buFont typeface="Arial"/>
              <a:buNone/>
            </a:pPr>
            <a:endParaRPr lang="es-ES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0" indent="0">
              <a:spcAft>
                <a:spcPts val="1600"/>
              </a:spcAft>
              <a:buFont typeface="Arial"/>
              <a:buNone/>
            </a:pPr>
            <a:endParaRPr lang="es-ES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52" name="Callout: Left-Right Arrow 51">
            <a:extLst>
              <a:ext uri="{FF2B5EF4-FFF2-40B4-BE49-F238E27FC236}">
                <a16:creationId xmlns:a16="http://schemas.microsoft.com/office/drawing/2014/main" id="{951EFB32-F9D7-AE4C-78B5-25698F3F1681}"/>
              </a:ext>
            </a:extLst>
          </p:cNvPr>
          <p:cNvSpPr/>
          <p:nvPr/>
        </p:nvSpPr>
        <p:spPr>
          <a:xfrm>
            <a:off x="2864954" y="2077337"/>
            <a:ext cx="1186667" cy="1122858"/>
          </a:xfrm>
          <a:prstGeom prst="leftRightArrowCallo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97907D-8FAE-C492-A56B-0FCC85575055}"/>
              </a:ext>
            </a:extLst>
          </p:cNvPr>
          <p:cNvSpPr txBox="1"/>
          <p:nvPr/>
        </p:nvSpPr>
        <p:spPr>
          <a:xfrm>
            <a:off x="2668103" y="2485473"/>
            <a:ext cx="1584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>
                <a:solidFill>
                  <a:schemeClr val="bg2"/>
                </a:solidFill>
              </a:rPr>
              <a:t>Comunicación</a:t>
            </a:r>
            <a:endParaRPr lang="en-US" sz="1100" b="1">
              <a:solidFill>
                <a:schemeClr val="bg2"/>
              </a:solidFill>
            </a:endParaRPr>
          </a:p>
        </p:txBody>
      </p:sp>
      <p:sp>
        <p:nvSpPr>
          <p:cNvPr id="54" name="Google Shape;171;p39">
            <a:extLst>
              <a:ext uri="{FF2B5EF4-FFF2-40B4-BE49-F238E27FC236}">
                <a16:creationId xmlns:a16="http://schemas.microsoft.com/office/drawing/2014/main" id="{79AE60D2-180A-1098-5750-773242F7CF47}"/>
              </a:ext>
            </a:extLst>
          </p:cNvPr>
          <p:cNvSpPr txBox="1">
            <a:spLocks/>
          </p:cNvSpPr>
          <p:nvPr/>
        </p:nvSpPr>
        <p:spPr>
          <a:xfrm>
            <a:off x="608623" y="3900238"/>
            <a:ext cx="6804243" cy="747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endParaRPr lang="en-US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57" name="Google Shape;171;p39">
            <a:extLst>
              <a:ext uri="{FF2B5EF4-FFF2-40B4-BE49-F238E27FC236}">
                <a16:creationId xmlns:a16="http://schemas.microsoft.com/office/drawing/2014/main" id="{9018A107-0F55-65EE-4A74-8AAD27FA18A7}"/>
              </a:ext>
            </a:extLst>
          </p:cNvPr>
          <p:cNvSpPr txBox="1">
            <a:spLocks/>
          </p:cNvSpPr>
          <p:nvPr/>
        </p:nvSpPr>
        <p:spPr>
          <a:xfrm>
            <a:off x="912424" y="3531528"/>
            <a:ext cx="6804243" cy="747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s-ES" i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El usuario de negocio puede innovar y experimentar rápidamente para mejorar los procesos gracias a Power Apps y Power </a:t>
            </a:r>
            <a:r>
              <a:rPr lang="es-ES" i="1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Automate</a:t>
            </a:r>
            <a:r>
              <a:rPr lang="es-ES" i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.</a:t>
            </a:r>
          </a:p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s-ES" i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Para poder cumplir con los requisitos de negocio, frecuentemente es necesario interactuar con sistemas existentes y para los que no existe un conector. Este es el momento en el que el desarrollador profesional entra en juego.</a:t>
            </a:r>
          </a:p>
          <a:p>
            <a:pPr marL="0" indent="0">
              <a:spcAft>
                <a:spcPts val="1600"/>
              </a:spcAft>
              <a:buFont typeface="Arial"/>
              <a:buNone/>
            </a:pPr>
            <a:endParaRPr lang="en-US" i="1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2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DBE15"/>
                </a:solidFill>
                <a:latin typeface="Avenir Next LT Pro" panose="020B0504020202020204" pitchFamily="34" charset="0"/>
              </a:rPr>
              <a:t>Fusion Teams</a:t>
            </a:r>
            <a:endParaRPr b="1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6496CB-2063-E437-CFB6-73B14295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56" y="1756926"/>
            <a:ext cx="6881863" cy="2833708"/>
          </a:xfrm>
          <a:prstGeom prst="rect">
            <a:avLst/>
          </a:prstGeom>
        </p:spPr>
      </p:pic>
      <p:sp>
        <p:nvSpPr>
          <p:cNvPr id="6" name="Google Shape;171;p39">
            <a:extLst>
              <a:ext uri="{FF2B5EF4-FFF2-40B4-BE49-F238E27FC236}">
                <a16:creationId xmlns:a16="http://schemas.microsoft.com/office/drawing/2014/main" id="{19168F6E-6F9B-66D7-AAF7-8FBF7CC9B7A0}"/>
              </a:ext>
            </a:extLst>
          </p:cNvPr>
          <p:cNvSpPr txBox="1">
            <a:spLocks/>
          </p:cNvSpPr>
          <p:nvPr/>
        </p:nvSpPr>
        <p:spPr>
          <a:xfrm>
            <a:off x="825093" y="1012718"/>
            <a:ext cx="6804243" cy="747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○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Arial"/>
              <a:buChar char="■"/>
              <a:defRPr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5575" indent="0">
              <a:buFont typeface="Arial"/>
              <a:buNone/>
            </a:pPr>
            <a:r>
              <a:rPr lang="es-ES" i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Un caso de uso típico para crear un conector personalizado es el de permitir el acceso de una aplicación a otros servicios y sistemas que se encuentran dentro y fuera de la organización.</a:t>
            </a:r>
          </a:p>
          <a:p>
            <a:pPr marL="0" indent="0">
              <a:spcAft>
                <a:spcPts val="1600"/>
              </a:spcAft>
              <a:buFont typeface="Arial"/>
              <a:buNone/>
            </a:pPr>
            <a:endParaRPr lang="es-ES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72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768415" y="1454442"/>
            <a:ext cx="2272465" cy="125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EDBE15"/>
                </a:solidFill>
                <a:latin typeface="Avenir Next LT Pro" panose="020B0504020202020204" pitchFamily="34" charset="0"/>
              </a:rPr>
              <a:t>Taller – Time Tracking App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768416" y="27511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>
                <a:latin typeface="Roboto Medium" panose="020B0604020202020204" charset="0"/>
                <a:ea typeface="Roboto Medium" panose="020B0604020202020204" charset="0"/>
              </a:rPr>
              <a:t>Construir una aplicación para la gestión de horas imputadas a proyectos por parte de los empleados/as de una compañía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656391" y="1164431"/>
            <a:ext cx="0" cy="3114675"/>
          </a:xfrm>
          <a:prstGeom prst="straightConnector1">
            <a:avLst/>
          </a:prstGeom>
          <a:noFill/>
          <a:ln w="9525" cap="flat" cmpd="sng">
            <a:solidFill>
              <a:srgbClr val="EDBE1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A00575B-B219-457B-84C9-A5F27D0C5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61" t="4706" b="4706"/>
          <a:stretch/>
        </p:blipFill>
        <p:spPr>
          <a:xfrm>
            <a:off x="0" y="0"/>
            <a:ext cx="4136219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B6E363-9AD4-47CE-AE08-8C54B6348BC9}"/>
              </a:ext>
            </a:extLst>
          </p:cNvPr>
          <p:cNvSpPr/>
          <p:nvPr/>
        </p:nvSpPr>
        <p:spPr>
          <a:xfrm>
            <a:off x="-1614480" y="-314325"/>
            <a:ext cx="5800706" cy="5772149"/>
          </a:xfrm>
          <a:prstGeom prst="ellipse">
            <a:avLst/>
          </a:prstGeom>
          <a:solidFill>
            <a:srgbClr val="0016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979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DBE15"/>
                </a:solidFill>
                <a:latin typeface="Avenir Next LT Pro" panose="020B0504020202020204" pitchFamily="34" charset="0"/>
              </a:rPr>
              <a:t>Time Tracking App</a:t>
            </a:r>
            <a:endParaRPr b="1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729299" y="1087113"/>
            <a:ext cx="6804243" cy="747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 algn="l">
              <a:buNone/>
            </a:pPr>
            <a:r>
              <a:rPr lang="es-ES" b="0" i="0">
                <a:solidFill>
                  <a:srgbClr val="FFFFFF"/>
                </a:solidFill>
                <a:effectLst/>
                <a:latin typeface="Roboto"/>
              </a:rPr>
              <a:t>Aplicación que sirve para gestionar la imputación de horas a proyectos por parte de los empleados/as de una compañía.</a:t>
            </a:r>
          </a:p>
          <a:p>
            <a:pPr marL="155575" indent="0" algn="l">
              <a:buNone/>
            </a:pPr>
            <a:endParaRPr lang="es-ES">
              <a:solidFill>
                <a:srgbClr val="FFFFFF"/>
              </a:solidFill>
              <a:latin typeface="Roboto"/>
              <a:ea typeface="Roboto Medium" panose="020B0604020202020204" charset="0"/>
            </a:endParaRPr>
          </a:p>
          <a:p>
            <a:pPr marL="155575" indent="0" algn="l">
              <a:buNone/>
            </a:pPr>
            <a:r>
              <a:rPr lang="es-ES">
                <a:solidFill>
                  <a:srgbClr val="FFFFFF"/>
                </a:solidFill>
                <a:latin typeface="Roboto"/>
                <a:ea typeface="Roboto Medium" panose="020B0604020202020204" charset="0"/>
              </a:rPr>
              <a:t>Los componentes de la aplicación son los siguientes:</a:t>
            </a:r>
          </a:p>
          <a:p>
            <a:r>
              <a:rPr lang="es-ES" b="1">
                <a:solidFill>
                  <a:srgbClr val="FFFFFF"/>
                </a:solidFill>
                <a:latin typeface="Roboto"/>
                <a:ea typeface="Roboto Medium" panose="020B0604020202020204" charset="0"/>
              </a:rPr>
              <a:t>Cosmos DB</a:t>
            </a:r>
            <a:r>
              <a:rPr lang="es-ES">
                <a:solidFill>
                  <a:srgbClr val="FFFFFF"/>
                </a:solidFill>
                <a:latin typeface="Roboto"/>
                <a:ea typeface="Roboto Medium" panose="020B0604020202020204" charset="0"/>
              </a:rPr>
              <a:t>: Base de datos no relacional en la que almacenaremos datos sobre </a:t>
            </a:r>
            <a:r>
              <a:rPr lang="es-ES" u="sng">
                <a:solidFill>
                  <a:srgbClr val="FFFFFF"/>
                </a:solidFill>
                <a:latin typeface="Roboto"/>
                <a:ea typeface="Roboto Medium" panose="020B0604020202020204" charset="0"/>
              </a:rPr>
              <a:t>proyectos</a:t>
            </a:r>
            <a:r>
              <a:rPr lang="es-ES">
                <a:solidFill>
                  <a:srgbClr val="FFFFFF"/>
                </a:solidFill>
                <a:latin typeface="Roboto"/>
                <a:ea typeface="Roboto Medium" panose="020B0604020202020204" charset="0"/>
              </a:rPr>
              <a:t>, </a:t>
            </a:r>
            <a:r>
              <a:rPr lang="es-ES" u="sng">
                <a:solidFill>
                  <a:srgbClr val="FFFFFF"/>
                </a:solidFill>
                <a:latin typeface="Roboto"/>
                <a:ea typeface="Roboto Medium" panose="020B0604020202020204" charset="0"/>
              </a:rPr>
              <a:t>recursos</a:t>
            </a:r>
            <a:r>
              <a:rPr lang="es-ES">
                <a:solidFill>
                  <a:srgbClr val="FFFFFF"/>
                </a:solidFill>
                <a:latin typeface="Roboto"/>
                <a:ea typeface="Roboto Medium" panose="020B0604020202020204" charset="0"/>
              </a:rPr>
              <a:t> e </a:t>
            </a:r>
            <a:r>
              <a:rPr lang="es-ES" u="sng">
                <a:solidFill>
                  <a:srgbClr val="FFFFFF"/>
                </a:solidFill>
                <a:latin typeface="Roboto"/>
                <a:ea typeface="Roboto Medium" panose="020B0604020202020204" charset="0"/>
              </a:rPr>
              <a:t>imputación de horas</a:t>
            </a:r>
            <a:r>
              <a:rPr lang="es-ES">
                <a:solidFill>
                  <a:srgbClr val="FFFFFF"/>
                </a:solidFill>
                <a:latin typeface="Roboto"/>
                <a:ea typeface="Roboto Medium" panose="020B0604020202020204" charset="0"/>
              </a:rPr>
              <a:t>.</a:t>
            </a:r>
          </a:p>
          <a:p>
            <a:endParaRPr lang="es-ES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r>
              <a:rPr lang="es-ES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REST API (NET Framework) con los métodos para crear, modificar, consultar y eliminar (CRUD) registros sobre las entidades mencionadas anteriormente.</a:t>
            </a:r>
          </a:p>
          <a:p>
            <a:endParaRPr lang="es-ES" b="1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r>
              <a:rPr lang="es-ES" b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APIM</a:t>
            </a:r>
            <a:r>
              <a:rPr lang="es-ES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 en Azure para publicar la API y así poder utilizarla desde cualquier aplicación (previamente </a:t>
            </a:r>
            <a:r>
              <a:rPr lang="es-ES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securizada</a:t>
            </a:r>
            <a:r>
              <a:rPr lang="es-ES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).</a:t>
            </a:r>
          </a:p>
          <a:p>
            <a:endParaRPr lang="es-ES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r>
              <a:rPr lang="es-ES" b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Conector personalizado </a:t>
            </a:r>
            <a:r>
              <a:rPr lang="es-ES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para poder utilizar la API desde cualquier proyecto en la Power </a:t>
            </a:r>
            <a:r>
              <a:rPr lang="es-ES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Platform</a:t>
            </a:r>
            <a:r>
              <a:rPr lang="es-ES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, accediendo a la APIM.</a:t>
            </a:r>
          </a:p>
          <a:p>
            <a:endParaRPr lang="es-ES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r>
              <a:rPr lang="es-ES" b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Aplicación Power Apps</a:t>
            </a:r>
            <a:r>
              <a:rPr lang="es-ES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 que utilizará el conector personalizado para así poder crear, modificar, obtener y eliminar (CRUD) proyectos, recursos e imputaciones de horas.</a:t>
            </a:r>
            <a:endParaRPr lang="es-ES" b="1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endParaRPr lang="es-ES" b="1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155575" indent="0" algn="l">
              <a:buNone/>
            </a:pPr>
            <a:endParaRPr lang="es-ES" b="0" i="0">
              <a:solidFill>
                <a:schemeClr val="bg1"/>
              </a:solidFill>
              <a:effectLst/>
              <a:latin typeface="Roboto Medium" panose="020B0604020202020204" charset="0"/>
              <a:ea typeface="Roboto Medium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49DEE25-5AD0-CBDA-3FAC-737CBF312258}"/>
              </a:ext>
            </a:extLst>
          </p:cNvPr>
          <p:cNvSpPr/>
          <p:nvPr/>
        </p:nvSpPr>
        <p:spPr>
          <a:xfrm>
            <a:off x="107974" y="1787745"/>
            <a:ext cx="2898079" cy="22063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D3CA1E0-3718-FA30-B1FB-DF628F60EA4F}"/>
              </a:ext>
            </a:extLst>
          </p:cNvPr>
          <p:cNvSpPr/>
          <p:nvPr/>
        </p:nvSpPr>
        <p:spPr>
          <a:xfrm>
            <a:off x="3638939" y="1787745"/>
            <a:ext cx="5008672" cy="2206342"/>
          </a:xfrm>
          <a:prstGeom prst="round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DBE15"/>
                </a:solidFill>
                <a:latin typeface="Avenir Next LT Pro" panose="020B0504020202020204" pitchFamily="34" charset="0"/>
              </a:rPr>
              <a:t>Time Tracking App</a:t>
            </a:r>
            <a:endParaRPr b="1">
              <a:solidFill>
                <a:srgbClr val="EDBE15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729299" y="1087113"/>
            <a:ext cx="6804243" cy="747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 algn="l">
              <a:buNone/>
            </a:pPr>
            <a:r>
              <a:rPr lang="es-ES" sz="1400" b="1" i="0">
                <a:solidFill>
                  <a:srgbClr val="FFFFFF"/>
                </a:solidFill>
                <a:effectLst/>
                <a:latin typeface="Roboto"/>
              </a:rPr>
              <a:t>Arquitectura</a:t>
            </a:r>
          </a:p>
          <a:p>
            <a:endParaRPr lang="es-ES" b="1"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marL="155575" indent="0" algn="l">
              <a:buNone/>
            </a:pPr>
            <a:endParaRPr lang="es-ES" b="0" i="0">
              <a:solidFill>
                <a:schemeClr val="bg1"/>
              </a:solidFill>
              <a:effectLst/>
              <a:latin typeface="Roboto Medium" panose="020B0604020202020204" charset="0"/>
              <a:ea typeface="Roboto Medium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bg1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rgbClr val="E6C63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8759313-784C-EAD3-F245-A27240F32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27" y="2142615"/>
            <a:ext cx="923567" cy="923567"/>
          </a:xfrm>
          <a:prstGeom prst="rect">
            <a:avLst/>
          </a:prstGeom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2D760B47-0F88-1959-185A-8D416E37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37" y="2282410"/>
            <a:ext cx="1018473" cy="57867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66C7548-E8C6-7B11-61F3-9A7EDF155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347" y="2182677"/>
            <a:ext cx="923568" cy="923568"/>
          </a:xfrm>
          <a:prstGeom prst="rect">
            <a:avLst/>
          </a:prstGeom>
        </p:spPr>
      </p:pic>
      <p:pic>
        <p:nvPicPr>
          <p:cNvPr id="13" name="Picture 12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BEE2E0F0-DF74-9670-2460-2185D601A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892" y="2142615"/>
            <a:ext cx="975535" cy="896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C7CD15-78F4-23E1-2FFF-096F204D726B}"/>
              </a:ext>
            </a:extLst>
          </p:cNvPr>
          <p:cNvSpPr txBox="1"/>
          <p:nvPr/>
        </p:nvSpPr>
        <p:spPr>
          <a:xfrm>
            <a:off x="7147249" y="3093467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Cosmos DB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AA45F-3E37-B458-612B-AA29F3064F64}"/>
              </a:ext>
            </a:extLst>
          </p:cNvPr>
          <p:cNvSpPr txBox="1"/>
          <p:nvPr/>
        </p:nvSpPr>
        <p:spPr>
          <a:xfrm>
            <a:off x="5428811" y="3081677"/>
            <a:ext cx="1106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API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9BAB2E-19EE-79C1-4AC2-5BCC57E3B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618" y="2272183"/>
            <a:ext cx="728668" cy="7477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CE79A4-D6CE-2D53-D93B-DFA400DFCAF5}"/>
              </a:ext>
            </a:extLst>
          </p:cNvPr>
          <p:cNvSpPr txBox="1"/>
          <p:nvPr/>
        </p:nvSpPr>
        <p:spPr>
          <a:xfrm>
            <a:off x="1808741" y="3090459"/>
            <a:ext cx="10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err="1">
                <a:solidFill>
                  <a:schemeClr val="bg2"/>
                </a:solidFill>
                <a:latin typeface="+mn-lt"/>
              </a:rPr>
              <a:t>Custom</a:t>
            </a:r>
            <a:r>
              <a:rPr lang="es-ES" sz="1200" b="1">
                <a:solidFill>
                  <a:schemeClr val="bg2"/>
                </a:solidFill>
                <a:latin typeface="+mn-lt"/>
              </a:rPr>
              <a:t> </a:t>
            </a:r>
            <a:r>
              <a:rPr lang="es-ES" sz="1200" b="1" err="1">
                <a:solidFill>
                  <a:schemeClr val="bg2"/>
                </a:solidFill>
                <a:latin typeface="+mn-lt"/>
              </a:rPr>
              <a:t>Connector</a:t>
            </a:r>
            <a:endParaRPr lang="en-US" sz="1200" b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CB8413A4-620F-D5A6-C523-B1CB47939AFB}"/>
              </a:ext>
            </a:extLst>
          </p:cNvPr>
          <p:cNvSpPr/>
          <p:nvPr/>
        </p:nvSpPr>
        <p:spPr>
          <a:xfrm>
            <a:off x="1454262" y="2473769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01D1AC5-85E7-D30D-11D8-D4F8EFACB7D4}"/>
              </a:ext>
            </a:extLst>
          </p:cNvPr>
          <p:cNvSpPr/>
          <p:nvPr/>
        </p:nvSpPr>
        <p:spPr>
          <a:xfrm>
            <a:off x="2924879" y="2490965"/>
            <a:ext cx="897873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A12CF1A2-3727-687C-C5AD-FA03782418CB}"/>
              </a:ext>
            </a:extLst>
          </p:cNvPr>
          <p:cNvSpPr/>
          <p:nvPr/>
        </p:nvSpPr>
        <p:spPr>
          <a:xfrm>
            <a:off x="4906141" y="2490965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9FB8F3CF-09BC-E985-14D4-C412513D4FC4}"/>
              </a:ext>
            </a:extLst>
          </p:cNvPr>
          <p:cNvSpPr/>
          <p:nvPr/>
        </p:nvSpPr>
        <p:spPr>
          <a:xfrm>
            <a:off x="6607804" y="2513832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95870-F36F-7E5D-4E75-934C54485AC8}"/>
              </a:ext>
            </a:extLst>
          </p:cNvPr>
          <p:cNvSpPr txBox="1"/>
          <p:nvPr/>
        </p:nvSpPr>
        <p:spPr>
          <a:xfrm>
            <a:off x="139805" y="3098781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>
                <a:solidFill>
                  <a:schemeClr val="bg2"/>
                </a:solidFill>
                <a:latin typeface="+mn-lt"/>
              </a:rPr>
              <a:t>Time Tracking App</a:t>
            </a:r>
            <a:endParaRPr lang="en-US" sz="1200" b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5909DE-EDA7-0E8E-86DB-C29AB95BCF5E}"/>
              </a:ext>
            </a:extLst>
          </p:cNvPr>
          <p:cNvSpPr txBox="1"/>
          <p:nvPr/>
        </p:nvSpPr>
        <p:spPr>
          <a:xfrm>
            <a:off x="3726253" y="3084418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API Management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527BC620-F43A-4B48-7E3C-0A68387A4E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104" y="3578501"/>
            <a:ext cx="362116" cy="362116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B750C1B-94B6-5A4C-41D9-B30411819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1814" y="3602954"/>
            <a:ext cx="337663" cy="3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6457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dd341d-0518-4831-a9d8-e38915cbc563">
      <Terms xmlns="http://schemas.microsoft.com/office/infopath/2007/PartnerControls"/>
    </lcf76f155ced4ddcb4097134ff3c332f>
    <TaxCatchAll xmlns="a37f12d4-fef1-46fe-989e-1b775aca5ac9" xsi:nil="true"/>
    <SharedWithUsers xmlns="a37f12d4-fef1-46fe-989e-1b775aca5ac9">
      <UserInfo>
        <DisplayName>Cristhian Fernandez</DisplayName>
        <AccountId>104</AccountId>
        <AccountType/>
      </UserInfo>
      <UserInfo>
        <DisplayName>Cristhian Fernandez</DisplayName>
        <AccountId>85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D470A838954B4490081697FA9A9094" ma:contentTypeVersion="13" ma:contentTypeDescription="Create a new document." ma:contentTypeScope="" ma:versionID="b6e12d14b06cbc379d475b85a23b04ae">
  <xsd:schema xmlns:xsd="http://www.w3.org/2001/XMLSchema" xmlns:xs="http://www.w3.org/2001/XMLSchema" xmlns:p="http://schemas.microsoft.com/office/2006/metadata/properties" xmlns:ns2="8add341d-0518-4831-a9d8-e38915cbc563" xmlns:ns3="a37f12d4-fef1-46fe-989e-1b775aca5ac9" targetNamespace="http://schemas.microsoft.com/office/2006/metadata/properties" ma:root="true" ma:fieldsID="e6391cc381b170dd0e34b8e4a59e251a" ns2:_="" ns3:_="">
    <xsd:import namespace="8add341d-0518-4831-a9d8-e38915cbc563"/>
    <xsd:import namespace="a37f12d4-fef1-46fe-989e-1b775aca5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dd341d-0518-4831-a9d8-e38915cbc5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9f69ec0-f8ad-4d81-ac5c-74be95aab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7f12d4-fef1-46fe-989e-1b775aca5a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2472a62-9471-4d30-a0d0-9b0769d96c87}" ma:internalName="TaxCatchAll" ma:showField="CatchAllData" ma:web="a37f12d4-fef1-46fe-989e-1b775aca5a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3863F7-CDC6-4D75-8214-A9702C4BB20F}">
  <ds:schemaRefs>
    <ds:schemaRef ds:uri="0e5a5a6e-0b2f-4abf-b6f3-d21d02bb0e1e"/>
    <ds:schemaRef ds:uri="8add341d-0518-4831-a9d8-e38915cbc563"/>
    <ds:schemaRef ds:uri="9bd181d4-d7dc-49d7-836d-dd9e214935f0"/>
    <ds:schemaRef ds:uri="a37f12d4-fef1-46fe-989e-1b775aca5ac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76B107C-6F46-4ABA-AE39-FE33F6302274}">
  <ds:schemaRefs>
    <ds:schemaRef ds:uri="8add341d-0518-4831-a9d8-e38915cbc563"/>
    <ds:schemaRef ds:uri="a37f12d4-fef1-46fe-989e-1b775aca5a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D4C8094-9042-4D91-AA21-AEC27C9D4A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Futuristic Background by Slidesgo</vt:lpstr>
      <vt:lpstr>1_Futuristic Background by Slidesgo</vt:lpstr>
      <vt:lpstr>Crea aplicaciones basadas en Fusion Teams</vt:lpstr>
      <vt:lpstr>¡GRACIAS PATROCINADORES!</vt:lpstr>
      <vt:lpstr>Speakers</vt:lpstr>
      <vt:lpstr>Fusion Teams</vt:lpstr>
      <vt:lpstr>Fusion Teams</vt:lpstr>
      <vt:lpstr>Fusion Teams</vt:lpstr>
      <vt:lpstr>Taller – Time Tracking App</vt:lpstr>
      <vt:lpstr>Time Tracking App</vt:lpstr>
      <vt:lpstr>Time Tracking App</vt:lpstr>
      <vt:lpstr>Referencias</vt:lpstr>
      <vt:lpstr>GRACIAS</vt:lpstr>
      <vt:lpstr>Redes sociales y contacto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BIZZ SUMMIT ES</dc:title>
  <dc:creator>Mar Llambí</dc:creator>
  <cp:revision>3</cp:revision>
  <dcterms:modified xsi:type="dcterms:W3CDTF">2023-04-15T20:46:51Z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0x01010029D470A838954B4490081697FA9A9094</vt:lpwstr>
  </property>
  <property fmtid="{D5CDD505-2E9C-101B-9397-08002B2CF9AE}" pid="3" name="MediaServiceImageTags">
    <vt:lpwstr/>
  </property>
</Properties>
</file>